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  <p:sldId id="281" r:id="rId4"/>
    <p:sldId id="288" r:id="rId5"/>
    <p:sldId id="293" r:id="rId6"/>
    <p:sldId id="289" r:id="rId7"/>
    <p:sldId id="300" r:id="rId8"/>
    <p:sldId id="299" r:id="rId9"/>
    <p:sldId id="256" r:id="rId10"/>
    <p:sldId id="257" r:id="rId11"/>
    <p:sldId id="290" r:id="rId12"/>
    <p:sldId id="291" r:id="rId13"/>
    <p:sldId id="260" r:id="rId14"/>
    <p:sldId id="261" r:id="rId15"/>
    <p:sldId id="292" r:id="rId16"/>
    <p:sldId id="264" r:id="rId17"/>
    <p:sldId id="295" r:id="rId18"/>
    <p:sldId id="266" r:id="rId19"/>
    <p:sldId id="267" r:id="rId20"/>
    <p:sldId id="265" r:id="rId21"/>
    <p:sldId id="263" r:id="rId22"/>
    <p:sldId id="268" r:id="rId23"/>
    <p:sldId id="269" r:id="rId24"/>
    <p:sldId id="270" r:id="rId25"/>
    <p:sldId id="271" r:id="rId26"/>
    <p:sldId id="273" r:id="rId27"/>
    <p:sldId id="296" r:id="rId28"/>
    <p:sldId id="297" r:id="rId29"/>
    <p:sldId id="298" r:id="rId30"/>
    <p:sldId id="274" r:id="rId31"/>
    <p:sldId id="275" r:id="rId32"/>
    <p:sldId id="272" r:id="rId33"/>
    <p:sldId id="276" r:id="rId34"/>
    <p:sldId id="285" r:id="rId35"/>
    <p:sldId id="277" r:id="rId36"/>
    <p:sldId id="287" r:id="rId37"/>
    <p:sldId id="294" r:id="rId38"/>
    <p:sldId id="286" r:id="rId3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4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ามเหลี่ยมมุมฉาก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รูปแบบอิสร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ตัวเชื่อมต่อตรง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ตัวแทน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D8D8AD-DCBB-4F34-9DA2-900F155E13F1}" type="datetimeFigureOut">
              <a:rPr lang="th-TH" smtClean="0"/>
              <a:t>28/06/59</a:t>
            </a:fld>
            <a:endParaRPr lang="th-TH"/>
          </a:p>
        </p:txBody>
      </p:sp>
      <p:sp>
        <p:nvSpPr>
          <p:cNvPr id="19" name="ตัวแทน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ตัวแทน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125E1C-4848-4E51-AD8F-B9694B7BEA6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8D8AD-DCBB-4F34-9DA2-900F155E13F1}" type="datetimeFigureOut">
              <a:rPr lang="th-TH" smtClean="0"/>
              <a:t>28/06/59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25E1C-4848-4E51-AD8F-B9694B7BEA6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8D8AD-DCBB-4F34-9DA2-900F155E13F1}" type="datetimeFigureOut">
              <a:rPr lang="th-TH" smtClean="0"/>
              <a:t>28/06/59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25E1C-4848-4E51-AD8F-B9694B7BEA6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8D8AD-DCBB-4F34-9DA2-900F155E13F1}" type="datetimeFigureOut">
              <a:rPr lang="th-TH" smtClean="0"/>
              <a:t>28/06/59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25E1C-4848-4E51-AD8F-B9694B7BEA61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8D8AD-DCBB-4F34-9DA2-900F155E13F1}" type="datetimeFigureOut">
              <a:rPr lang="th-TH" smtClean="0"/>
              <a:t>28/06/59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25E1C-4848-4E51-AD8F-B9694B7BEA61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8D8AD-DCBB-4F34-9DA2-900F155E13F1}" type="datetimeFigureOut">
              <a:rPr lang="th-TH" smtClean="0"/>
              <a:t>28/06/59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25E1C-4848-4E51-AD8F-B9694B7BEA61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8D8AD-DCBB-4F34-9DA2-900F155E13F1}" type="datetimeFigureOut">
              <a:rPr lang="th-TH" smtClean="0"/>
              <a:t>28/06/59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25E1C-4848-4E51-AD8F-B9694B7BEA61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8D8AD-DCBB-4F34-9DA2-900F155E13F1}" type="datetimeFigureOut">
              <a:rPr lang="th-TH" smtClean="0"/>
              <a:t>28/06/59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25E1C-4848-4E51-AD8F-B9694B7BEA61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8D8AD-DCBB-4F34-9DA2-900F155E13F1}" type="datetimeFigureOut">
              <a:rPr lang="th-TH" smtClean="0"/>
              <a:t>28/06/59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25E1C-4848-4E51-AD8F-B9694B7BEA6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0D8D8AD-DCBB-4F34-9DA2-900F155E13F1}" type="datetimeFigureOut">
              <a:rPr lang="th-TH" smtClean="0"/>
              <a:t>28/06/59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25E1C-4848-4E51-AD8F-B9694B7BEA61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D8D8AD-DCBB-4F34-9DA2-900F155E13F1}" type="datetimeFigureOut">
              <a:rPr lang="th-TH" smtClean="0"/>
              <a:t>28/06/59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125E1C-4848-4E51-AD8F-B9694B7BEA61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สามเหลี่ยมมุมฉาก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เครื่องหมายบั้ง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เครื่องหมายบั้ง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แทน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0D8D8AD-DCBB-4F34-9DA2-900F155E13F1}" type="datetimeFigureOut">
              <a:rPr lang="th-TH" smtClean="0"/>
              <a:t>28/06/59</a:t>
            </a:fld>
            <a:endParaRPr lang="th-TH"/>
          </a:p>
        </p:txBody>
      </p:sp>
      <p:sp>
        <p:nvSpPr>
          <p:cNvPr id="22" name="ตัวแทน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125E1C-4848-4E51-AD8F-B9694B7BEA61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th/url?sa=i&amp;rct=j&amp;q=&amp;esrc=s&amp;source=images&amp;cd=&amp;cad=rja&amp;uact=8&amp;ved=0ahUKEwiE58efzcjNAhVJtI8KHYKkBf0QjRwIBw&amp;url=http://senarak.tripod.com/system.htm&amp;psig=AFQjCNHcafxrUpoFfAMpBY0ST77bSYb_Ng&amp;ust=146713052174699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 smtClean="0"/>
              <a:t>กรอบแนวทางการประเมินหลักสูตร</a:t>
            </a:r>
            <a:endParaRPr lang="th-TH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ตัวบ่งชี้ตามเกณฑ์ประเมินคุณภาพวงจรคุณภาพ</a:t>
            </a:r>
            <a:r>
              <a:rPr lang="en-US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PDCA</a:t>
            </a:r>
            <a:endPara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10795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476673"/>
            <a:ext cx="8229600" cy="316835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มีระบบกลไก และนำไปสู่การปฏิบัติ/ดำเนินงาน</a:t>
            </a:r>
          </a:p>
          <a:p>
            <a:pPr marL="514350" indent="-514350">
              <a:buAutoNum type="arabicPeriod"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มีการประเมินกระบวนการ</a:t>
            </a:r>
          </a:p>
          <a:p>
            <a:pPr marL="514350" indent="-514350">
              <a:buAutoNum type="arabicPeriod"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มีการปรับปรุงพัฒนากระบวนการจากผลการประเมิน</a:t>
            </a:r>
          </a:p>
          <a:p>
            <a:pPr marL="514350" indent="-514350">
              <a:buAutoNum type="arabicPeriod"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มีผลการปรับปรุงชัดเจนเป็นรูปธรรม</a:t>
            </a:r>
          </a:p>
          <a:p>
            <a:pPr marL="514350" indent="-514350">
              <a:buAutoNum type="arabicPeriod"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มีแนวทางปฏิบัติที่ดี (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best practice)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4149080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ขอดู  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มคอ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</a:t>
            </a:r>
            <a:r>
              <a:rPr lang="en-US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5.3 </a:t>
            </a:r>
            <a:r>
              <a:rPr lang="th-TH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การรับเข้า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</a:t>
            </a:r>
            <a:r>
              <a:rPr lang="en-US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2.3 </a:t>
            </a:r>
            <a:r>
              <a:rPr lang="th-TH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ปัญหาของนักศึกษาแรกเข้า (ระบุไว้อย่างไร)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2.4 </a:t>
            </a: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</a:t>
            </a:r>
            <a:r>
              <a:rPr lang="th-TH" b="1" dirty="0" err="1" smtClean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ยุทธในการ</a:t>
            </a: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ดำเนินการ แก้ปัญหา (นักศึกษาแรกเข้า)</a:t>
            </a:r>
            <a:endParaRPr lang="th-TH" b="1" dirty="0">
              <a:solidFill>
                <a:schemeClr val="accent6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75565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572216"/>
              </p:ext>
            </p:extLst>
          </p:nvPr>
        </p:nvGraphicFramePr>
        <p:xfrm>
          <a:off x="395536" y="126876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55226">
                <a:tc>
                  <a:txBody>
                    <a:bodyPr/>
                    <a:lstStyle/>
                    <a:p>
                      <a:pPr algn="ctr"/>
                      <a:r>
                        <a:rPr lang="th-TH" sz="4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วิธีการ</a:t>
                      </a:r>
                      <a:endParaRPr lang="th-TH" sz="4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รับตรง</a:t>
                      </a:r>
                      <a:endParaRPr lang="th-TH" sz="4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50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400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โควต้า</a:t>
                      </a:r>
                      <a:endParaRPr lang="th-TH" sz="4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โครงการพิเศษ</a:t>
                      </a:r>
                      <a:endParaRPr lang="th-TH" sz="4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การรับนักศึกษา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3989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/>
          <a:lstStyle/>
          <a:p>
            <a:pPr marL="109728" indent="0">
              <a:buNone/>
            </a:pPr>
            <a:r>
              <a:rPr lang="th-TH" sz="4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ป.ตรี </a:t>
            </a:r>
          </a:p>
          <a:p>
            <a:r>
              <a:rPr lang="th-TH" sz="3600" b="1" dirty="0" smtClean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ปัญหาของนักศึกษาแรกเข้า </a:t>
            </a:r>
            <a:r>
              <a:rPr lang="en-US" sz="3600" b="1" dirty="0" smtClean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600" b="1" dirty="0" smtClean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ทักษะ </a:t>
            </a:r>
            <a:r>
              <a:rPr lang="en-US" sz="3600" b="1" dirty="0" smtClean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IT </a:t>
            </a:r>
            <a:r>
              <a:rPr lang="th-TH" sz="3600" b="1" dirty="0" smtClean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ภาษา  คณิตศาสตร์</a:t>
            </a:r>
          </a:p>
          <a:p>
            <a:r>
              <a:rPr lang="th-TH" sz="36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6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ปรับตัวในการ</a:t>
            </a:r>
            <a:r>
              <a:rPr lang="th-TH" sz="36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</a:t>
            </a:r>
          </a:p>
          <a:p>
            <a:pPr marL="109728" indent="0">
              <a:buNone/>
            </a:pPr>
            <a:r>
              <a:rPr lang="th-TH" sz="40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</a:t>
            </a:r>
            <a:r>
              <a:rPr lang="en-US" sz="40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40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โท</a:t>
            </a:r>
          </a:p>
          <a:p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คุณสมบัติพื้นฐานที่นำไปสู่ศักยภาพการวิจัยฯลฯ</a:t>
            </a:r>
          </a:p>
          <a:p>
            <a:pPr marL="109728" indent="0">
              <a:buNone/>
            </a:pPr>
            <a:endParaRPr lang="th-TH" sz="40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09728" indent="0">
              <a:buNone/>
            </a:pPr>
            <a:endParaRPr lang="th-TH" dirty="0"/>
          </a:p>
          <a:p>
            <a:endParaRPr lang="th-TH" dirty="0" smtClean="0"/>
          </a:p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การเตรียมความพร้อมก่อนเข้าศึกษา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17853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86767"/>
            <a:ext cx="7772400" cy="1181993"/>
          </a:xfrm>
        </p:spPr>
        <p:txBody>
          <a:bodyPr/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ตัวบ่งชี้ที่ 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3.2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การส่งเสริมและพัฒนานักศึกษา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26876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ปัจจัยนำเข้า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268760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กระบวนการ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3" y="1268760"/>
            <a:ext cx="2808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ผล (เป้าหมายตามตัวบ่งชี้)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21297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นักศึกษา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9712" y="1988840"/>
            <a:ext cx="40324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อธิบายกระบวนการหรือแสดงผลการดำเนินงาน)</a:t>
            </a:r>
          </a:p>
          <a:p>
            <a:pPr>
              <a:buFont typeface="Arial" pitchFamily="34" charset="0"/>
              <a:buChar char="•"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การควบคุมดูแลให้คำปรึกษาวิชาการ และแนะแนวแก่นักศึกษา ปริญญาตรี                      โท เอก</a:t>
            </a:r>
          </a:p>
          <a:p>
            <a:pPr>
              <a:buFont typeface="Arial" pitchFamily="34" charset="0"/>
              <a:buChar char="•"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การควบคุมดูแลการให้คำปรึกษาวิทยานิพนธ์แก่นักศึกษาระดับบัณฑิตศึกษา</a:t>
            </a:r>
          </a:p>
          <a:p>
            <a:pPr>
              <a:buFont typeface="Arial" pitchFamily="34" charset="0"/>
              <a:buChar char="•"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การพัฒนาคุณภาพนักศึกษาและการส่งเสริมทักษะการเรียนรู้ในศตวรรษที่ 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21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8144" y="1988840"/>
            <a:ext cx="30047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ทำให้นักศึกษาเรียนอย่างมีความสุข และมีทักษะที่จำเป็นต่อการประกอบอาชีพในอนาคต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27000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84725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ขอดู 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6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มคอ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</a:p>
          <a:p>
            <a:pPr marL="914400" lvl="2" indent="0">
              <a:buNone/>
            </a:pPr>
            <a:r>
              <a:rPr lang="en-US" sz="3600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36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sz="36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36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</a:t>
            </a:r>
            <a:r>
              <a:rPr lang="en-US" sz="36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5.1 </a:t>
            </a:r>
            <a:r>
              <a:rPr lang="th-TH" sz="36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การให้คำปรึกษาด้านอื่นๆ แก่นักศึกษา</a:t>
            </a:r>
          </a:p>
          <a:p>
            <a:pPr marL="914400" lvl="2" indent="0">
              <a:buNone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</a:t>
            </a:r>
            <a:r>
              <a:rPr lang="en-US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1.5 </a:t>
            </a:r>
            <a:r>
              <a:rPr lang="th-TH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ตัวบ่งชี้ประเมินระดับคณะ</a:t>
            </a:r>
          </a:p>
          <a:p>
            <a:pPr marL="914400" lvl="2" indent="0">
              <a:buNone/>
            </a:pPr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</a:t>
            </a:r>
            <a:r>
              <a:rPr lang="en-US" sz="36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1.4 </a:t>
            </a:r>
            <a:r>
              <a:rPr lang="th-TH" sz="36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ตัวบ่งชี้ประเมินระดับสถาบัน</a:t>
            </a:r>
          </a:p>
          <a:p>
            <a:pPr marL="914400" lvl="2" indent="0">
              <a:buNone/>
            </a:pPr>
            <a:r>
              <a:rPr lang="th-TH" sz="36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</a:t>
            </a:r>
            <a:r>
              <a:rPr lang="en-US" sz="36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36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จัดบริการให้คำปรึกษา  แนะแนวด้านการใช้ชีวิตและการเข้าสู่อาชีพแก่นักศึกษาในคณะ/สถาบัน</a:t>
            </a:r>
            <a:r>
              <a:rPr lang="en-US" sz="36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3600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3230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1.กลุ่มวิชาหลัก (</a:t>
            </a:r>
            <a:r>
              <a:rPr lang="en-US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core subject)</a:t>
            </a:r>
          </a:p>
          <a:p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2.กลุ่มชีวิตและวิชาชีพ (</a:t>
            </a:r>
            <a:r>
              <a:rPr lang="en-US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life and career skill)</a:t>
            </a:r>
          </a:p>
          <a:p>
            <a:r>
              <a:rPr lang="th-TH" sz="32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3.กลุ่มทักษะการเรียนรู้และนวัตกรรม (</a:t>
            </a:r>
            <a:r>
              <a:rPr lang="en-US" sz="32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Learning and innovation skills)</a:t>
            </a:r>
          </a:p>
          <a:p>
            <a:pPr marL="109728" indent="0">
              <a:buNone/>
            </a:pPr>
            <a:r>
              <a:rPr lang="en-US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-</a:t>
            </a:r>
            <a:r>
              <a:rPr lang="th-TH" sz="32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การคิดเชิงวิพากษ์และการแก้ปัญหา</a:t>
            </a:r>
          </a:p>
          <a:p>
            <a:pPr marL="109728" indent="0">
              <a:buNone/>
            </a:pPr>
            <a:r>
              <a:rPr lang="th-TH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-  นวัตกรรมและการสร้างสรรค์ </a:t>
            </a:r>
          </a:p>
          <a:p>
            <a:pPr marL="109728" indent="0">
              <a:buNone/>
            </a:pPr>
            <a:r>
              <a:rPr lang="th-TH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-การสื่อสารและความร่วมมือ</a:t>
            </a:r>
          </a:p>
          <a:p>
            <a:pPr marL="109728" indent="0">
              <a:buNone/>
            </a:pPr>
            <a:r>
              <a:rPr lang="th-TH" sz="32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4.กลุ่มทักษะสารสนเทศ สื่อ และเทคโนโลยี</a:t>
            </a:r>
          </a:p>
          <a:p>
            <a:pPr marL="109728" indent="0">
              <a:buNone/>
            </a:pPr>
            <a:r>
              <a:rPr lang="th-TH" sz="32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-การรับรู้สารสนเทศ การรู้สื่อ และ การรู้ </a:t>
            </a:r>
            <a:r>
              <a:rPr lang="en-US" sz="32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ICT</a:t>
            </a:r>
            <a:endParaRPr lang="th-TH" sz="32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ทักษะจำเป็นสำหรับการเรียนรู้ในศตวรรษที่ 21  4 กลุ่ม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58761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86767"/>
            <a:ext cx="7772400" cy="1181993"/>
          </a:xfrm>
        </p:spPr>
        <p:txBody>
          <a:bodyPr/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ตัวบ่งชี้ที่ 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4.1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การบริการและพัฒนาอาจารย์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26876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ปัจจัยนำเข้า</a:t>
            </a:r>
            <a:endParaRPr lang="th-TH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268760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กระบวนการ</a:t>
            </a:r>
            <a:endParaRPr lang="th-TH" b="1" dirty="0">
              <a:solidFill>
                <a:srgbClr val="00B0F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3" y="1268760"/>
            <a:ext cx="2808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ผล (เป้าหมายตามตัวบ่งชี้)</a:t>
            </a:r>
            <a:endParaRPr lang="th-TH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3187617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อาจารย์</a:t>
            </a:r>
            <a:endParaRPr lang="th-TH" b="1" dirty="0">
              <a:solidFill>
                <a:srgbClr val="C0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744" y="1988840"/>
            <a:ext cx="32403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อธิบายกระบวนการหรือ</a:t>
            </a:r>
            <a:r>
              <a:rPr lang="th-TH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แสดงผลการดำเนินงาน)</a:t>
            </a:r>
          </a:p>
          <a:p>
            <a:pPr>
              <a:buFont typeface="Arial" pitchFamily="34" charset="0"/>
              <a:buChar char="•"/>
            </a:pPr>
            <a:r>
              <a:rPr lang="th-TH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 การรับและแต่งตั้งอาจารย์ประจำหลักสูตร</a:t>
            </a:r>
          </a:p>
          <a:p>
            <a:pPr>
              <a:buFont typeface="Arial" pitchFamily="34" charset="0"/>
              <a:buChar char="•"/>
            </a:pPr>
            <a:r>
              <a:rPr lang="th-TH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 ระบบการบริหารอาจารย์</a:t>
            </a:r>
          </a:p>
          <a:p>
            <a:pPr>
              <a:buFont typeface="Arial" pitchFamily="34" charset="0"/>
              <a:buChar char="•"/>
            </a:pPr>
            <a:r>
              <a:rPr lang="th-TH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 ระบบการส่งเสริม และพัฒนาอาจารย์</a:t>
            </a:r>
            <a:endParaRPr lang="th-TH" b="1" dirty="0">
              <a:solidFill>
                <a:srgbClr val="00B0F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33180" y="1778599"/>
            <a:ext cx="33647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ำให้หลักสูตรมีอาจารย์ที่มีคุณสมบัติทั้งในด้านวุฒิการศึกษาและตำแหน่งทางวิชาการเป็นไปตามมาตรฐานหลักสูตรอย่างต่อเนื่องและมีการส่งเสริมให้มีการเพิ่มพูนความรู้ ความสามารถของอาจารย์ เพื่อสร้างความเข้มแข็งของวิชาการของหลักสูตร</a:t>
            </a:r>
            <a:endParaRPr lang="th-TH" sz="24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48602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ขอดู </a:t>
            </a:r>
            <a:r>
              <a:rPr lang="th-TH" dirty="0" err="1" smtClean="0"/>
              <a:t>มคอ</a:t>
            </a:r>
            <a:r>
              <a:rPr lang="th-TH" dirty="0" smtClean="0"/>
              <a:t>.5 หมวด บริหาร</a:t>
            </a: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6668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86767"/>
            <a:ext cx="7772400" cy="1181993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ตัวบ่งชี้ที่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.1 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สาระของรายวิชาในหลักสูตร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26876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ปัจจัยนำเข้า</a:t>
            </a:r>
            <a:endParaRPr lang="th-TH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03043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กระบวนการ</a:t>
            </a:r>
            <a:endParaRPr lang="th-TH" b="1" dirty="0">
              <a:solidFill>
                <a:srgbClr val="0070C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3" y="1268760"/>
            <a:ext cx="2808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ผล (เป้าหมายตามตัวบ่งชี้)</a:t>
            </a:r>
            <a:endParaRPr lang="th-TH" b="1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21297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หลักสูตร</a:t>
            </a:r>
            <a:endParaRPr lang="th-TH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1740" y="1530370"/>
            <a:ext cx="32403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(อธิบายกระบวนการหรือ</a:t>
            </a:r>
            <a:r>
              <a:rPr lang="th-TH" sz="2400" dirty="0" smtClean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แสดงผลการดำเนินงาน)</a:t>
            </a:r>
          </a:p>
          <a:p>
            <a:pPr>
              <a:buFont typeface="Arial" pitchFamily="34" charset="0"/>
              <a:buChar char="•"/>
            </a:pPr>
            <a:r>
              <a:rPr lang="th-TH" sz="2400" dirty="0" smtClean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b="1" dirty="0" smtClean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การออกแบบหลักสูตรและสาระรายวิชาในหลักสูตร (ปรับใหญ่เมื่อครบรอบ)</a:t>
            </a:r>
          </a:p>
          <a:p>
            <a:pPr>
              <a:buFont typeface="Arial" pitchFamily="34" charset="0"/>
              <a:buChar char="•"/>
            </a:pPr>
            <a:r>
              <a:rPr lang="th-TH" sz="2400" b="1" dirty="0" smtClean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 การปรับปรุงรายวิชาให้ทันสมัยตามความก้าวหน้าในศาสตร์สาขาวิชานั้นๆ (ปรับเล็กตาม </a:t>
            </a:r>
            <a:r>
              <a:rPr lang="th-TH" sz="2400" b="1" dirty="0" err="1" smtClean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มคอ</a:t>
            </a:r>
            <a:r>
              <a:rPr lang="th-TH" sz="2400" b="1" dirty="0" smtClean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en-US" sz="2400" b="1" dirty="0" smtClean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7</a:t>
            </a:r>
            <a:r>
              <a:rPr lang="th-TH" sz="2400" b="1" dirty="0" smtClean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08104" y="1988840"/>
            <a:ext cx="33647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dirty="0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ทำให้หลักสูตรมีความทันสมัยสอดคล้องกับความต้องการของตลาดแรงงานและความต้องการของประเทศ</a:t>
            </a:r>
            <a:endParaRPr lang="th-TH" b="1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98597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847253"/>
            <a:ext cx="849694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ขอดู 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600" b="1" dirty="0" err="1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มคอ</a:t>
            </a:r>
            <a:r>
              <a:rPr lang="th-TH" sz="36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36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</a:p>
          <a:p>
            <a:pPr marL="914400" lvl="2" indent="0">
              <a:buNone/>
            </a:pPr>
            <a:r>
              <a:rPr lang="en-US" sz="36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36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sz="36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en-US" sz="36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</a:t>
            </a:r>
            <a:r>
              <a:rPr lang="en-US" sz="36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36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การดำเนินการอื่นๆ ในการปรับปรุงรายวิชา</a:t>
            </a:r>
          </a:p>
          <a:p>
            <a:pPr marL="725488" lvl="2" indent="0">
              <a:buNone/>
            </a:pPr>
            <a:r>
              <a:rPr lang="th-TH" sz="3600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มคอ</a:t>
            </a:r>
            <a:r>
              <a:rPr lang="th-TH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endParaRPr lang="th-TH" sz="3600" b="1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914400" lvl="2" indent="0">
              <a:buNone/>
            </a:pPr>
            <a:r>
              <a:rPr lang="th-TH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หมวด </a:t>
            </a:r>
            <a:r>
              <a:rPr lang="en-US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 </a:t>
            </a:r>
            <a:r>
              <a:rPr lang="th-TH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</a:t>
            </a:r>
            <a:r>
              <a:rPr lang="en-US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การประเมินหลักสูตรจากผู้กำลังจะสำเร็จการศึกษา</a:t>
            </a:r>
          </a:p>
          <a:p>
            <a:pPr marL="914400" lvl="2" indent="0">
              <a:buNone/>
            </a:pPr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ข้อ </a:t>
            </a:r>
            <a:r>
              <a:rPr lang="en-US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การประเมินหลักสูตรจากผู้มีส่วนเกี่ยวข้อง</a:t>
            </a:r>
          </a:p>
          <a:p>
            <a:pPr marL="914400" lvl="2" indent="0">
              <a:buNone/>
            </a:pPr>
            <a:r>
              <a:rPr lang="th-TH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หมวด </a:t>
            </a:r>
            <a:r>
              <a:rPr lang="en-US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9</a:t>
            </a:r>
            <a:r>
              <a:rPr lang="en-US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</a:t>
            </a:r>
            <a:r>
              <a:rPr lang="en-US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ข้อเสนอแนะในการพัฒนาหลักสูตร</a:t>
            </a:r>
            <a:endParaRPr lang="th-TH" sz="36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389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หมายถึงการมีระบบและกลไกใน</a:t>
            </a:r>
          </a:p>
          <a:p>
            <a:pPr marL="109728" indent="0">
              <a:buNone/>
            </a:pPr>
            <a:r>
              <a:rPr lang="th-TH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การควบคุมคุณภาพ  </a:t>
            </a:r>
          </a:p>
          <a:p>
            <a:pPr marL="109728" indent="0">
              <a:buNone/>
            </a:pPr>
            <a:r>
              <a:rPr lang="th-TH" sz="36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-ตรวจสอบ 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</a:p>
          <a:p>
            <a:pPr marL="109728" indent="0">
              <a:buNone/>
            </a:pPr>
            <a:r>
              <a:rPr lang="th-TH" sz="36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-ประเมินการดำเนินงาน</a:t>
            </a:r>
          </a:p>
          <a:p>
            <a:pPr marL="109728" indent="0">
              <a:buNone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นแต่ละองค์ประกอบคุณภาพตามตัวบ่งชี้ที่กำหนดเพื่อเป็นหลักประกันแก่ผู้มีส่วนเกี่ยวข้องและสาธารณชนได้มีความมั่นใจว่า</a:t>
            </a:r>
            <a:r>
              <a:rPr lang="th-TH" sz="36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หลักสูตรนั้นๆ สามารถให้ผลผลิตทางการศึกษาที่มีคุณภาพ</a:t>
            </a:r>
            <a:endParaRPr lang="th-TH" sz="36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dirty="0" smtClean="0"/>
              <a:t>การประกันคุณภาพการศึกษาระดับอุดมศึกษา</a:t>
            </a:r>
            <a:br>
              <a:rPr lang="th-TH" dirty="0" smtClean="0"/>
            </a:br>
            <a:r>
              <a:rPr lang="th-TH" dirty="0" smtClean="0"/>
              <a:t>(ระดับหลักสูตร)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71939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การพัฒนาหลักสูตร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3203848" y="1484784"/>
            <a:ext cx="2160240" cy="23762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วงรี 5"/>
          <p:cNvSpPr/>
          <p:nvPr/>
        </p:nvSpPr>
        <p:spPr>
          <a:xfrm>
            <a:off x="2411760" y="2707735"/>
            <a:ext cx="2160240" cy="2376264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วงรี 6"/>
          <p:cNvSpPr/>
          <p:nvPr/>
        </p:nvSpPr>
        <p:spPr>
          <a:xfrm>
            <a:off x="3923928" y="2707735"/>
            <a:ext cx="2160240" cy="23762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3419872" y="1772816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ความต้องการ   ทางสังคม</a:t>
            </a:r>
            <a:endParaRPr lang="th-TH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8938" y="3645024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นวัตกรรมที่เหมาะสม</a:t>
            </a:r>
            <a:endParaRPr lang="th-TH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1760" y="3645023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ผลการวิจัยที่เชื่อถือได้</a:t>
            </a:r>
            <a:endParaRPr lang="th-TH" sz="24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2444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400600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การเรียนรู้ คือ การเปลี่ยนแปลงพฤติกรรม อันเป็นผลสืบเนื่องมาจากประสบการณ์</a:t>
            </a:r>
          </a:p>
          <a:p>
            <a:r>
              <a:rPr lang="th-TH" sz="32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การสอน หมายถึง การจัดกิจกรรมและประสบการณ์ให้กับผู้เรียน</a:t>
            </a:r>
          </a:p>
          <a:p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กระบวนการสอน ขั้นตอน</a:t>
            </a:r>
          </a:p>
          <a:p>
            <a:pPr marL="914400" lvl="1" indent="-514350">
              <a:buAutoNum type="arabicPeriod"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วัตถุประสงค์เชิงพฤติกรรม (ผลการเรียนรู้)</a:t>
            </a:r>
          </a:p>
          <a:p>
            <a:pPr marL="914400" lvl="1" indent="-514350">
              <a:buAutoNum type="arabicPeriod"/>
            </a:pPr>
            <a:r>
              <a:rPr lang="th-TH" sz="3200" b="1" dirty="0" err="1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สังกัป</a:t>
            </a: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หรือ เนื้อหาสรุป</a:t>
            </a:r>
          </a:p>
          <a:p>
            <a:pPr marL="914400" lvl="1" indent="-514350">
              <a:buAutoNum type="arabicPeriod"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วิธีสอน หรือกิจกรรมการเรียนรู้ (การจัดกิจกรรมการเรียนการสอน)</a:t>
            </a:r>
          </a:p>
          <a:p>
            <a:pPr marL="914400" lvl="1" indent="-514350">
              <a:buAutoNum type="arabicPeriod"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สื่อการสอน และสิ่งสนับสนุนการเรียนรู้</a:t>
            </a:r>
          </a:p>
          <a:p>
            <a:pPr marL="914400" lvl="1" indent="-514350">
              <a:buAutoNum type="arabicPeriod"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การวัดและประเมินผลการจัดการเรียนรู้ (การประเมินผู้เรียน)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19665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86767"/>
            <a:ext cx="9144000" cy="1181993"/>
          </a:xfrm>
        </p:spPr>
        <p:txBody>
          <a:bodyPr>
            <a:noAutofit/>
          </a:bodyPr>
          <a:lstStyle/>
          <a:p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ตัวบ่งชี้ที่ 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5.2 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การวางระบบผู้สอน และกระบวนการจัดการเรียนการสอน</a:t>
            </a: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26876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ปัจจัยนำเข้า</a:t>
            </a:r>
            <a:endParaRPr lang="th-TH" b="1" dirty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268760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กระบวนการ</a:t>
            </a:r>
            <a:endParaRPr lang="th-TH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3" y="1268760"/>
            <a:ext cx="2808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ผล (เป้าหมายตามตัวบ่งชี้)</a:t>
            </a:r>
            <a:endParaRPr lang="th-TH" b="1" dirty="0">
              <a:solidFill>
                <a:srgbClr val="0070C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21297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หลักสูตร</a:t>
            </a:r>
            <a:endParaRPr lang="th-TH" b="1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744" y="1988840"/>
            <a:ext cx="32403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อธิบายกระบวนการหรือแสดงผลการดำเนินงาน)</a:t>
            </a:r>
          </a:p>
          <a:p>
            <a:pPr>
              <a:buFont typeface="Arial" pitchFamily="34" charset="0"/>
              <a:buChar char="•"/>
            </a:pPr>
            <a:r>
              <a:rPr lang="th-TH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การกำหนดผู้สอน</a:t>
            </a:r>
          </a:p>
          <a:p>
            <a:pPr>
              <a:buFont typeface="Arial" pitchFamily="34" charset="0"/>
              <a:buChar char="•"/>
            </a:pPr>
            <a:r>
              <a:rPr lang="th-TH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การกำกับติดตามและตรวจสอบการจัดทำแผนการเรียนรู้ (</a:t>
            </a:r>
            <a:r>
              <a:rPr lang="th-TH" b="1" dirty="0" err="1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มคอ</a:t>
            </a:r>
            <a:r>
              <a:rPr lang="th-TH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en-US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3 </a:t>
            </a:r>
            <a:r>
              <a:rPr lang="th-TH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และ </a:t>
            </a:r>
            <a:r>
              <a:rPr lang="th-TH" b="1" dirty="0" err="1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มคอ</a:t>
            </a:r>
            <a:r>
              <a:rPr lang="th-TH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en-US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4) </a:t>
            </a:r>
            <a:r>
              <a:rPr lang="th-TH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และการจัดการเรียนการสอน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08104" y="1988840"/>
            <a:ext cx="33647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dirty="0" smtClean="0">
                <a:solidFill>
                  <a:srgbClr val="0070C0"/>
                </a:solidFill>
                <a:latin typeface="TH SarabunIT๙" pitchFamily="34" charset="-34"/>
                <a:cs typeface="TH SarabunIT๙" pitchFamily="34" charset="-34"/>
              </a:rPr>
              <a:t>ทำให้กระบวนการจัดการเรียนการสอนสนองตามความแตกต่างของผู้เรียน การจัดการเรียนการสอนที่เน้นผู้เรียนเป็นสำคัญ ก่อให้เกิดผลการเรียนรู้บรรลุตามเป้าหมาย</a:t>
            </a:r>
            <a:endParaRPr lang="th-TH" b="1" dirty="0">
              <a:solidFill>
                <a:srgbClr val="0070C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4937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476673"/>
            <a:ext cx="822960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กระบวนการ (ต่อ)</a:t>
            </a:r>
          </a:p>
          <a:p>
            <a:r>
              <a:rPr lang="th-TH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การจัดการเรียนการสอนในระดับปริญ</a:t>
            </a:r>
            <a:r>
              <a:rPr lang="th-TH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ญ</a:t>
            </a:r>
            <a:r>
              <a:rPr lang="th-TH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าตรีที่มีการบูร</a:t>
            </a:r>
            <a:r>
              <a:rPr lang="th-TH" b="1" dirty="0" err="1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ณา</a:t>
            </a:r>
            <a:r>
              <a:rPr lang="th-TH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การกับการวิจัย การบริการวิชาการทางสังคม และการทำนุบำรุงศิลปะและวัฒนธรรม</a:t>
            </a:r>
          </a:p>
          <a:p>
            <a: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การควบคุมหัวข้อวิทยานิพนธ์ และการค้นคว้าอิสระในระดับบัณฑิตศึกษาให้สอดคล้องกับสาขาวิชา และความก้าวหนน้าของศาสตร์</a:t>
            </a:r>
          </a:p>
          <a:p>
            <a:r>
              <a:rPr lang="th-TH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การแต่งตั้งอาจารย์ที่ปรึกษาวิทยานิพนธ์และการค้นคว้าอิสระในระดับบัณฑิตศึกษาที่มีความเชี่ยวชาญสอดคล้องหรือสัมพันธ์กับหัวข้อวิทยานิพนธ์</a:t>
            </a:r>
          </a:p>
          <a:p>
            <a:r>
              <a:rPr lang="th-TH" b="1" dirty="0" smtClean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การช่วยเหลือ กำกับ ติดตามในการทำวิทยานิพนธ์และการค้นคว้าอิสระ และการตีพิมพ์ผลงานในระดับบัณฑิตศึกษา</a:t>
            </a:r>
            <a:endParaRPr lang="th-TH" b="1" dirty="0">
              <a:solidFill>
                <a:srgbClr val="7030A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5515677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ขอดู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มคอ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การประเมินรายวิชาที่เปิดสอนในปีที่รายงาน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3103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AutoNum type="arabicPeriod"/>
            </a:pP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เพื่อให้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ข้อมูลสารสนเทศที่เป็นประโยชน์ต่อการปรับปรุง การเรียนการสอนของผู้สอน และนำไปสู่การพัฒนาการเรียนรู้ของนักศึกษา (</a:t>
            </a:r>
            <a:r>
              <a:rPr lang="en-US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assessment for learning)</a:t>
            </a:r>
          </a:p>
          <a:p>
            <a:pPr marL="0" indent="0">
              <a:buAutoNum type="arabicPeriod"/>
            </a:pP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เพื่อให้นักศึกษาสามารถประเมินตนเองเป็น และนำผลการประเมินไปใช้ในการพัฒนาวิธีการเรียนของตนเองใหม่จนเกิดการเรียนรู้ (</a:t>
            </a:r>
            <a:r>
              <a:rPr lang="en-US" sz="32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assessment as learning)</a:t>
            </a:r>
          </a:p>
          <a:p>
            <a:pPr marL="0" indent="0">
              <a:buAutoNum type="arabicPeriod"/>
            </a:pP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เพื่อประเมินผลการเรียนรู้ของนักศึกษาที่แสดงผลลัพธ์การเรียนรู้ที่คาดหวังของหลักสูตร (</a:t>
            </a:r>
            <a:r>
              <a:rPr lang="en-US" sz="32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assessment of learning)</a:t>
            </a:r>
            <a:endParaRPr lang="th-TH" sz="3200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th-TH" b="1" dirty="0" smtClean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การประเมินผู้เรียน มีจุดมุ่งหมาย </a:t>
            </a:r>
            <a:r>
              <a:rPr lang="en-US" b="1" dirty="0" smtClean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3 </a:t>
            </a:r>
            <a:r>
              <a:rPr lang="th-TH" b="1" dirty="0" smtClean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ประการ</a:t>
            </a:r>
            <a:endParaRPr lang="th-TH" b="1" dirty="0">
              <a:solidFill>
                <a:srgbClr val="7030A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5643245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สำหรับหลักสูตรระดับบัณฑิตศึกษา  ต้องให้ความสำคัญกับการวางระบบประเมินวิทยานิพนธ์ และการค้นคว้าอิสระที่มีคุณภาพด้วย </a:t>
            </a:r>
            <a:endParaRPr lang="th-TH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847869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86767"/>
            <a:ext cx="9144000" cy="1181993"/>
          </a:xfrm>
        </p:spPr>
        <p:txBody>
          <a:bodyPr>
            <a:noAutofit/>
          </a:bodyPr>
          <a:lstStyle/>
          <a:p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ตัวบ่งชี้ที่ 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5.3 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การประเมินผู้เรียน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26876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ปัจจัยนำเข้า</a:t>
            </a:r>
            <a:endParaRPr lang="th-TH" b="1" dirty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268760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</a:t>
            </a:r>
            <a:endParaRPr lang="th-TH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3" y="1268760"/>
            <a:ext cx="2808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ผล (เป้าหมายตามตัวบ่งชี้)</a:t>
            </a:r>
            <a:endParaRPr lang="th-TH" b="1" dirty="0">
              <a:solidFill>
                <a:srgbClr val="00B0F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044" y="321297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</a:t>
            </a:r>
            <a:endParaRPr lang="th-TH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743" y="1916832"/>
            <a:ext cx="36003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(อธิบายกระบวนการหรือแสดงผลการดำเนินงาน)</a:t>
            </a:r>
          </a:p>
          <a:p>
            <a:pPr>
              <a:buFont typeface="Arial" pitchFamily="34" charset="0"/>
              <a:buChar char="•"/>
            </a:pPr>
            <a:r>
              <a:rPr lang="th-TH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การประเมินผลการเรียนรู้ตามกรอบ </a:t>
            </a:r>
            <a:r>
              <a:rPr lang="en-US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TQF</a:t>
            </a:r>
            <a:endParaRPr lang="th-TH" b="1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th-TH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การตรวจสอบผลการเรียนรู้ของนักศึกษา</a:t>
            </a:r>
          </a:p>
          <a:p>
            <a:pPr>
              <a:buFont typeface="Arial" pitchFamily="34" charset="0"/>
              <a:buChar char="•"/>
            </a:pPr>
            <a:r>
              <a:rPr lang="th-TH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การกำกับการประเมินการจัดการเรียนการสอนและการประเมินหลักสูตร (</a:t>
            </a:r>
            <a:r>
              <a:rPr lang="th-TH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มคอ</a:t>
            </a:r>
            <a:r>
              <a:rPr lang="th-TH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มคอ</a:t>
            </a:r>
            <a:r>
              <a:rPr lang="th-TH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 </a:t>
            </a:r>
            <a:r>
              <a:rPr lang="th-TH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มคอ</a:t>
            </a:r>
            <a:r>
              <a:rPr lang="th-TH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7)</a:t>
            </a:r>
          </a:p>
          <a:p>
            <a:pPr>
              <a:buFont typeface="Arial" pitchFamily="34" charset="0"/>
              <a:buChar char="•"/>
            </a:pP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การประเมินวิทยานิพนธ์และการค้นคว้าอิสระในระดับบัณฑิตศึกษา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68142" y="1916832"/>
            <a:ext cx="30047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dirty="0" smtClean="0">
                <a:solidFill>
                  <a:srgbClr val="00B0F0"/>
                </a:solidFill>
                <a:latin typeface="TH SarabunIT๙" pitchFamily="34" charset="-34"/>
                <a:cs typeface="TH SarabunIT๙" pitchFamily="34" charset="-34"/>
              </a:rPr>
              <a:t>สะท้อนสภาพจริงด้วยวิธีการหรือเครื่องมือประเมินที่เชื่อถือได้ ให้ข้อมูลที่ช่วยให้ผู้สอนและผู้เรียนมีแนวทางในการปรับปรุงพัฒนาการเรียนการสอนต่อไป</a:t>
            </a:r>
            <a:endParaRPr lang="th-TH" b="1" dirty="0">
              <a:solidFill>
                <a:srgbClr val="00B0F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04271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847253"/>
            <a:ext cx="849694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ขอดู </a:t>
            </a:r>
            <a:r>
              <a:rPr lang="en-US" sz="3600" b="1" dirty="0" smtClean="0">
                <a:latin typeface="TH SarabunIT๙" pitchFamily="34" charset="-34"/>
                <a:cs typeface="TH SarabunIT๙" pitchFamily="34" charset="-34"/>
              </a:rPr>
              <a:t>: </a:t>
            </a:r>
            <a:r>
              <a:rPr lang="th-TH" sz="3600" b="1" dirty="0" err="1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มคอ</a:t>
            </a:r>
            <a:r>
              <a:rPr lang="th-TH" sz="36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36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</a:p>
          <a:p>
            <a:pPr marL="914400" lvl="2" indent="0">
              <a:buNone/>
            </a:pPr>
            <a:r>
              <a:rPr lang="en-US" sz="36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36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sz="36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36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</a:t>
            </a:r>
            <a:r>
              <a:rPr lang="en-US" sz="36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36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กระบวนการทวนสอบผลสัมฤทธิ์ของนักศึกษา</a:t>
            </a:r>
          </a:p>
          <a:p>
            <a:pPr marL="725488" lvl="2" indent="0">
              <a:buNone/>
            </a:pPr>
            <a:r>
              <a:rPr lang="th-TH" sz="3600" b="1" dirty="0" err="1" smtClean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มคอ</a:t>
            </a:r>
            <a:r>
              <a:rPr lang="th-TH" sz="3600" b="1" dirty="0" smtClean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3600" b="1" dirty="0" smtClean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3600" b="1" dirty="0" smtClean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  </a:t>
            </a:r>
          </a:p>
          <a:p>
            <a:pPr marL="725488" lvl="2" indent="0">
              <a:buNone/>
            </a:pPr>
            <a:r>
              <a:rPr lang="th-TH" sz="3600" b="1" dirty="0" smtClean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หมวด </a:t>
            </a:r>
            <a:r>
              <a:rPr lang="en-US" sz="3600" b="1" dirty="0" smtClean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3600" b="1" dirty="0" smtClean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</a:t>
            </a:r>
            <a:r>
              <a:rPr lang="en-US" sz="3600" b="1" dirty="0" smtClean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3600" b="1" dirty="0" smtClean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การทวนสอบผลสัมฤทธิ์ของนักศึกษาในรายวิชา</a:t>
            </a:r>
          </a:p>
          <a:p>
            <a:pPr marL="725488" lvl="2" indent="0">
              <a:buNone/>
            </a:pPr>
            <a:r>
              <a:rPr lang="th-TH" sz="3600" b="1" dirty="0" err="1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มคอ</a:t>
            </a:r>
            <a:r>
              <a:rPr lang="th-TH" sz="36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36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th-TH" sz="3600" b="1" dirty="0" smtClean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914400" lvl="2" indent="0">
              <a:buNone/>
            </a:pPr>
            <a:r>
              <a:rPr lang="th-TH" sz="36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หมวด </a:t>
            </a:r>
            <a:r>
              <a:rPr lang="en-US" sz="36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r>
              <a:rPr lang="en-US" sz="36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</a:t>
            </a:r>
            <a:r>
              <a:rPr lang="en-US" sz="36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36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กระบวนการทวนสอบผลประเมิน</a:t>
            </a:r>
            <a:endParaRPr lang="th-TH" sz="3600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6136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00B050"/>
                </a:solidFill>
              </a:rPr>
              <a:t>ข้อ2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  <a:r>
              <a:rPr lang="en-US" b="1" dirty="0">
                <a:solidFill>
                  <a:srgbClr val="00B050"/>
                </a:solidFill>
              </a:rPr>
              <a:t>	</a:t>
            </a:r>
            <a:r>
              <a:rPr lang="th-TH" b="1" dirty="0">
                <a:solidFill>
                  <a:srgbClr val="00B050"/>
                </a:solidFill>
              </a:rPr>
              <a:t>กระบวนการทวนสอบมาตรฐานผลสัมฤทธิ์</a:t>
            </a:r>
            <a:r>
              <a:rPr lang="th-TH" b="1" dirty="0" smtClean="0">
                <a:solidFill>
                  <a:srgbClr val="00B050"/>
                </a:solidFill>
              </a:rPr>
              <a:t>ของนักศึกษา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th-TH" i="1" dirty="0"/>
              <a:t>อธิบายกระบวนการที่ใช้ในการทวนสอบมาตรฐานผลสัมฤทธิ์</a:t>
            </a:r>
            <a:r>
              <a:rPr lang="th-TH" i="1" dirty="0" smtClean="0"/>
              <a:t>ของ</a:t>
            </a:r>
            <a:r>
              <a:rPr lang="th-TH" b="1" dirty="0">
                <a:solidFill>
                  <a:srgbClr val="00B050"/>
                </a:solidFill>
              </a:rPr>
              <a:t>นักศึกษา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th-TH" i="1" dirty="0" smtClean="0"/>
              <a:t>ตาม</a:t>
            </a:r>
            <a:r>
              <a:rPr lang="th-TH" i="1" dirty="0"/>
              <a:t>มาตรฐานผลการเรียนรู้ แต่ละรายวิชา เช่น ทวนสอบจากคะแนนข้อสอบ หรืองานที่มอบหมาย กระบวนการอาจจะต่างกันไปสำหรับรายวิชาที่แตกต่างกัน หรือสำหรับมาตรฐานผลการเรียนรู้แต่ละด้าน</a:t>
            </a:r>
            <a:endParaRPr lang="th-TH" dirty="0">
              <a:solidFill>
                <a:srgbClr val="00B050"/>
              </a:solidFill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err="1" smtClean="0"/>
              <a:t>มคอ</a:t>
            </a:r>
            <a:r>
              <a:rPr lang="th-TH" dirty="0" smtClean="0"/>
              <a:t>.2.</a:t>
            </a:r>
            <a:r>
              <a:rPr lang="th-TH" dirty="0"/>
              <a:t>	</a:t>
            </a:r>
            <a:r>
              <a:rPr lang="th-TH" dirty="0" smtClean="0"/>
              <a:t>หมวด5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560384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5488" lvl="2" indent="0">
              <a:buNone/>
            </a:pPr>
            <a:r>
              <a:rPr lang="th-TH" sz="3600" b="1" dirty="0" err="1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มคอ</a:t>
            </a:r>
            <a:r>
              <a:rPr lang="th-TH" sz="36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36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36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  </a:t>
            </a:r>
          </a:p>
          <a:p>
            <a:pPr marL="725488" lvl="2" indent="0">
              <a:buNone/>
            </a:pPr>
            <a:r>
              <a:rPr lang="th-TH" sz="36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หมวด </a:t>
            </a:r>
            <a:r>
              <a:rPr lang="en-US" sz="36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36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</a:t>
            </a:r>
            <a:r>
              <a:rPr lang="en-US" sz="36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3600" b="1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การทวนสอบผลสัมฤทธิ์ของนักศึกษาในรายวิชา</a:t>
            </a:r>
          </a:p>
          <a:p>
            <a:endParaRPr lang="th-TH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82311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กระบวนการทบทวนผลการประเมินและการวางแผนการปรับปรุง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จากการประเมินข้อ 7.1 สามารถรวบรวมปัญหา ข้อเสนอแนะ และวิธีแก้ไข เพื่อนำมาปรับปรุงและวางแผนสำหรับการดำเนินครั้งต่อไป</a:t>
            </a: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>
                <a:effectLst/>
              </a:rPr>
              <a:t/>
            </a:r>
            <a:br>
              <a:rPr lang="th-TH" dirty="0" smtClean="0">
                <a:effectLst/>
              </a:rPr>
            </a:br>
            <a:r>
              <a:rPr lang="th-TH" dirty="0" smtClean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หมวด</a:t>
            </a:r>
            <a:r>
              <a:rPr lang="th-TH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en-US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7 </a:t>
            </a:r>
            <a:r>
              <a:rPr lang="th-TH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การประเมินและปรับปรุงการดำเนินการของการฝึกประสบ</a:t>
            </a:r>
            <a:r>
              <a:rPr lang="th-TH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การณื</a:t>
            </a:r>
            <a:r>
              <a:rPr lang="th-TH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ภาคสนาม</a:t>
            </a:r>
            <a:r>
              <a:rPr lang="en-US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4653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836613"/>
          </a:xfrm>
          <a:solidFill>
            <a:srgbClr val="00B050"/>
          </a:solidFill>
        </p:spPr>
        <p:txBody>
          <a:bodyPr/>
          <a:lstStyle/>
          <a:p>
            <a:pPr>
              <a:defRPr/>
            </a:pPr>
            <a:r>
              <a:rPr lang="th-TH" dirty="0" smtClean="0">
                <a:solidFill>
                  <a:srgbClr val="FFFF00"/>
                </a:solidFill>
              </a:rPr>
              <a:t>การประกันคุณภาพหลักสูตร</a:t>
            </a:r>
            <a:endParaRPr lang="th-TH" dirty="0">
              <a:solidFill>
                <a:srgbClr val="FFFF00"/>
              </a:solidFill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553346"/>
              </p:ext>
            </p:extLst>
          </p:nvPr>
        </p:nvGraphicFramePr>
        <p:xfrm>
          <a:off x="468313" y="692150"/>
          <a:ext cx="8229600" cy="6332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7"/>
                <a:gridCol w="1800202"/>
                <a:gridCol w="3024335"/>
                <a:gridCol w="2252936"/>
              </a:tblGrid>
              <a:tr h="961333">
                <a:tc rowSpan="3"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ngsana New" pitchFamily="18" charset="-34"/>
                          <a:cs typeface="Angsana New" pitchFamily="18" charset="-34"/>
                        </a:rPr>
                        <a:t>Quality Assurance</a:t>
                      </a:r>
                    </a:p>
                    <a:p>
                      <a:pPr algn="ctr"/>
                      <a:r>
                        <a:rPr lang="th-TH" sz="2400" b="1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ประกันคุณภาพ</a:t>
                      </a:r>
                      <a:endParaRPr lang="th-TH" sz="24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6" marB="45726"/>
                </a:tc>
                <a:tc rowSpan="3"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การผลิตบัณฑิต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6" marB="45726"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822998">
                <a:tc gridSpan="2"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IQA</a:t>
                      </a:r>
                    </a:p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ประเมินทุก</a:t>
                      </a:r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ปี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EQA</a:t>
                      </a:r>
                    </a:p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ประเมินทุก</a:t>
                      </a:r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ปี</a:t>
                      </a:r>
                      <a:r>
                        <a:rPr lang="en-US" sz="24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6" marB="45726"/>
                </a:tc>
              </a:tr>
              <a:tr h="520010">
                <a:tc gridSpan="2"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err="1" smtClean="0">
                          <a:latin typeface="Angsana New" pitchFamily="18" charset="-34"/>
                          <a:cs typeface="Angsana New" pitchFamily="18" charset="-34"/>
                        </a:rPr>
                        <a:t>อจ</a:t>
                      </a:r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ประจำหลักสูตร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err="1" smtClean="0">
                          <a:latin typeface="Angsana New" pitchFamily="18" charset="-34"/>
                          <a:cs typeface="Angsana New" pitchFamily="18" charset="-34"/>
                        </a:rPr>
                        <a:t>อจ</a:t>
                      </a:r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ประจำหลักสูตร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6" marB="45726"/>
                </a:tc>
              </a:tr>
              <a:tr h="118887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Quality</a:t>
                      </a:r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control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วางแผนควบคุม ติดตามใช้ระบบการดำเนินการ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การวางระบบโดยใช้เอกสาร</a:t>
                      </a:r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+</a:t>
                      </a:r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คน</a:t>
                      </a:r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+</a:t>
                      </a:r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เทคโนโลยี เช่น </a:t>
                      </a:r>
                      <a:r>
                        <a:rPr lang="th-TH" sz="2400" dirty="0" err="1" smtClean="0">
                          <a:latin typeface="Angsana New" pitchFamily="18" charset="-34"/>
                          <a:cs typeface="Angsana New" pitchFamily="18" charset="-34"/>
                        </a:rPr>
                        <a:t>มคอ</a:t>
                      </a:r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.3-7</a:t>
                      </a:r>
                    </a:p>
                    <a:p>
                      <a:pPr algn="l"/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PDCA</a:t>
                      </a:r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 (ประธาน+อาจารย์ประจำหลักสูตร</a:t>
                      </a:r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)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6" marB="45726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เกณฑ์มาตรฐานหลักสูตร</a:t>
                      </a:r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TQF</a:t>
                      </a:r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 องค์ประกอบที่</a:t>
                      </a:r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2-6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6" marB="45726"/>
                </a:tc>
              </a:tr>
              <a:tr h="82742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Quality</a:t>
                      </a:r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audit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ตรวจสอบระบบการควบคุมติดตาม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ผู้ปฏิบัติงานรายงานผลต่อหัวหน้างาน/ผู้บริหารรายงานผล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6" marB="45726"/>
                </a:tc>
                <a:tc vMerge="1">
                  <a:txBody>
                    <a:bodyPr/>
                    <a:lstStyle/>
                    <a:p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118887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Quality assessment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ประเมินระบบการควบคุมติดตาม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ทีมผู้ประเมินภายในพิจารณาดำเนินงาน เช่น </a:t>
                      </a:r>
                      <a:r>
                        <a:rPr lang="th-TH" sz="2400" dirty="0" err="1" smtClean="0">
                          <a:latin typeface="Angsana New" pitchFamily="18" charset="-34"/>
                          <a:cs typeface="Angsana New" pitchFamily="18" charset="-34"/>
                        </a:rPr>
                        <a:t>มคอ</a:t>
                      </a:r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.5-7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ทีมประเมินภายนอก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26" marB="45726"/>
                </a:tc>
              </a:tr>
              <a:tr h="518226"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 marT="45726" marB="45726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คุณภาพบัณฑิต</a:t>
                      </a:r>
                      <a:endParaRPr lang="th-TH" sz="2800" dirty="0"/>
                    </a:p>
                  </a:txBody>
                  <a:tcPr marT="45726" marB="45726"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6622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วงรี 4"/>
          <p:cNvSpPr/>
          <p:nvPr/>
        </p:nvSpPr>
        <p:spPr>
          <a:xfrm>
            <a:off x="3945632" y="4930316"/>
            <a:ext cx="1274440" cy="14184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วงรี 5"/>
          <p:cNvSpPr/>
          <p:nvPr/>
        </p:nvSpPr>
        <p:spPr>
          <a:xfrm>
            <a:off x="3347864" y="3545776"/>
            <a:ext cx="2448272" cy="27866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วงรี 6"/>
          <p:cNvSpPr/>
          <p:nvPr/>
        </p:nvSpPr>
        <p:spPr>
          <a:xfrm>
            <a:off x="2654787" y="2338028"/>
            <a:ext cx="3816424" cy="4010744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2051720" y="897868"/>
            <a:ext cx="5022558" cy="54509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3995936" y="544522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หลักสูตร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6788" y="408179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ภาควิชา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70784" y="278092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คณะ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70784" y="141277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สถาบัน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952120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86767"/>
            <a:ext cx="9144000" cy="1181993"/>
          </a:xfrm>
        </p:spPr>
        <p:txBody>
          <a:bodyPr>
            <a:noAutofit/>
          </a:bodyPr>
          <a:lstStyle/>
          <a:p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ตัวบ่งชี้ที่ 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6.1 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สิ่งสนับสนุนการเรียนรู้</a:t>
            </a: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26876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ปัจจัยนำเข้า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268760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กระบวนการ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3" y="1268760"/>
            <a:ext cx="2808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ผล (เป้าหมายตามตัวบ่งชี้)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21297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หลักสูตร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7" y="1772816"/>
            <a:ext cx="403244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(อธิบายกระบวนการหรือแสดงผลการดำเนินงาน)</a:t>
            </a:r>
          </a:p>
          <a:p>
            <a:pPr>
              <a:buFont typeface="Arial" pitchFamily="34" charset="0"/>
              <a:buChar char="•"/>
            </a:pP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ระบบการดำเนินงานของภาควิชา/คณะ/สถาบัน โดยมีส่วนร่วมของอาจารย์ประจำหลักสูตร เพื่อให้มีสิ่งสนับสนุนการเรียนรู้</a:t>
            </a:r>
          </a:p>
          <a:p>
            <a:pPr>
              <a:buFont typeface="Arial" pitchFamily="34" charset="0"/>
              <a:buChar char="•"/>
            </a:pP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จำนวนสิ่งสนับสนุนการเรียนรู้ที่เพียงพอและเหมาะสมต่อการจัดการเรียนการสอน</a:t>
            </a:r>
          </a:p>
          <a:p>
            <a:pPr>
              <a:buFont typeface="Arial" pitchFamily="34" charset="0"/>
              <a:buChar char="•"/>
            </a:pPr>
            <a:r>
              <a:rPr lang="th-TH" sz="2600" dirty="0" smtClean="0">
                <a:latin typeface="TH SarabunIT๙" pitchFamily="34" charset="-34"/>
                <a:cs typeface="TH SarabunIT๙" pitchFamily="34" charset="-34"/>
              </a:rPr>
              <a:t> กระบวนการปรับปรุงตามผลการประเมินความพึงพอใจของนักศึกษาและอาจารย์ต่อสิ่งสนับสนุนการเรียนรู้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68142" y="1916832"/>
            <a:ext cx="300471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สะท้อนการจัดเตรียมสิ่งสนับสนุนการเรียนรู้ที่จำเป็นต่อการเรียนการสอนและส่งผลให้ผู้เรียนสามารถเรียนรู้ได้อย่างมีประสิทธิภาพ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5805264"/>
            <a:ext cx="86213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ขอดู</a:t>
            </a:r>
            <a:r>
              <a:rPr lang="en-US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b="1" dirty="0" err="1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มคอ</a:t>
            </a:r>
            <a:r>
              <a:rPr lang="th-TH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endParaRPr lang="th-TH" b="1" dirty="0" smtClean="0">
              <a:solidFill>
                <a:srgbClr val="FFC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</a:t>
            </a:r>
            <a:r>
              <a:rPr lang="en-US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2-4 </a:t>
            </a:r>
            <a:r>
              <a:rPr lang="th-TH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ทรัพยากรการเรียนการสอน (ประเมินความพอเพียง/ พึงพอใจ)</a:t>
            </a:r>
            <a:endParaRPr lang="th-TH" b="1" dirty="0">
              <a:solidFill>
                <a:srgbClr val="FFC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63372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414883"/>
              </p:ext>
            </p:extLst>
          </p:nvPr>
        </p:nvGraphicFramePr>
        <p:xfrm>
          <a:off x="323527" y="620688"/>
          <a:ext cx="8568953" cy="568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573"/>
                <a:gridCol w="1256093"/>
                <a:gridCol w="1842270"/>
                <a:gridCol w="4047017"/>
              </a:tblGrid>
              <a:tr h="133319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ตัวบ่งชี้</a:t>
                      </a:r>
                      <a:endParaRPr lang="th-TH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หน้า</a:t>
                      </a:r>
                      <a:endParaRPr lang="th-TH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ชนิดตัวบ่งชี้</a:t>
                      </a:r>
                      <a:endParaRPr lang="th-TH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หมายถึง</a:t>
                      </a:r>
                      <a:endParaRPr lang="th-TH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43554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latin typeface="TH SarabunIT๙" pitchFamily="34" charset="-34"/>
                          <a:cs typeface="TH SarabunIT๙" pitchFamily="34" charset="-34"/>
                        </a:rPr>
                        <a:t>3.1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latin typeface="TH SarabunIT๙" pitchFamily="34" charset="-34"/>
                          <a:cs typeface="TH SarabunIT๙" pitchFamily="34" charset="-34"/>
                        </a:rPr>
                        <a:t>3.2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latin typeface="TH SarabunIT๙" pitchFamily="34" charset="-34"/>
                          <a:cs typeface="TH SarabunIT๙" pitchFamily="34" charset="-34"/>
                        </a:rPr>
                        <a:t>3.3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latin typeface="TH SarabunIT๙" pitchFamily="34" charset="-34"/>
                          <a:cs typeface="TH SarabunIT๙" pitchFamily="34" charset="-34"/>
                        </a:rPr>
                        <a:t>4.1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latin typeface="TH SarabunIT๙" pitchFamily="34" charset="-34"/>
                          <a:cs typeface="TH SarabunIT๙" pitchFamily="34" charset="-34"/>
                        </a:rPr>
                        <a:t>4.3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latin typeface="TH SarabunIT๙" pitchFamily="34" charset="-34"/>
                          <a:cs typeface="TH SarabunIT๙" pitchFamily="34" charset="-34"/>
                        </a:rPr>
                        <a:t>5.1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latin typeface="TH SarabunIT๙" pitchFamily="34" charset="-34"/>
                          <a:cs typeface="TH SarabunIT๙" pitchFamily="34" charset="-34"/>
                        </a:rPr>
                        <a:t>5.4</a:t>
                      </a:r>
                      <a:endParaRPr lang="th-TH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latin typeface="TH SarabunIT๙" pitchFamily="34" charset="-34"/>
                          <a:cs typeface="TH SarabunIT๙" pitchFamily="34" charset="-34"/>
                        </a:rPr>
                        <a:t>68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latin typeface="TH SarabunIT๙" pitchFamily="34" charset="-34"/>
                          <a:cs typeface="TH SarabunIT๙" pitchFamily="34" charset="-34"/>
                        </a:rPr>
                        <a:t>69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latin typeface="TH SarabunIT๙" pitchFamily="34" charset="-34"/>
                          <a:cs typeface="TH SarabunIT๙" pitchFamily="34" charset="-34"/>
                        </a:rPr>
                        <a:t>71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latin typeface="TH SarabunIT๙" pitchFamily="34" charset="-34"/>
                          <a:cs typeface="TH SarabunIT๙" pitchFamily="34" charset="-34"/>
                        </a:rPr>
                        <a:t>73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latin typeface="TH SarabunIT๙" pitchFamily="34" charset="-34"/>
                          <a:cs typeface="TH SarabunIT๙" pitchFamily="34" charset="-34"/>
                        </a:rPr>
                        <a:t>82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latin typeface="TH SarabunIT๙" pitchFamily="34" charset="-34"/>
                          <a:cs typeface="TH SarabunIT๙" pitchFamily="34" charset="-34"/>
                        </a:rPr>
                        <a:t>84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latin typeface="TH SarabunIT๙" pitchFamily="34" charset="-34"/>
                          <a:cs typeface="TH SarabunIT๙" pitchFamily="34" charset="-34"/>
                        </a:rPr>
                        <a:t>89</a:t>
                      </a:r>
                      <a:endParaRPr lang="th-TH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กระบวนการ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กระบวนการ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ผลลัพธ์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กระบนการ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ผลลัพธ์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กระบวนการ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ผลลัพธ์</a:t>
                      </a:r>
                      <a:endParaRPr lang="th-TH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กระบวนการของปัจจัยนำเข้า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กระบวนการของปัจจัยนำเข้า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ผลลัพธ์ของปัจจัยนำเข้า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กระบวนการของปัจจัยนำเข้า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ผลลัพธ์ของปัจจัยนำเข้า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กระบวนการของปัจจัยนำเข้า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latin typeface="TH SarabunIT๙" pitchFamily="34" charset="-34"/>
                          <a:cs typeface="TH SarabunIT๙" pitchFamily="34" charset="-34"/>
                        </a:rPr>
                        <a:t>ผลลัพธ์ของกระบวนการ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7882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ตามกฎกระทรวงฯ ข้อ 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36</a:t>
            </a:r>
          </a:p>
          <a:p>
            <a:pPr marL="0" indent="0">
              <a:buNone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ให้หน่วยงานต้นสังกัดของสถานศึกษาระดับอุดมศึกษาจัดให้มีการติดตาม ตรวจสอบคุณภาพการศึกษาอย่างน้อยหนึ่งครั้งในทุกสามปี และแจ้งผลให้สถานศึกษาทราบรวมทั้งเปิดเผยผลการติดตาม ตรวจสอบคุณภาพการศึกษาต่อสาธารณชน</a:t>
            </a:r>
          </a:p>
          <a:p>
            <a:pPr marL="0" indent="0"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แนวปฏิบัติตามกรอบ 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TQF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พ.ศ.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2552</a:t>
            </a:r>
            <a:r>
              <a:rPr lang="en-US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ข้อ 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8.2</a:t>
            </a:r>
          </a:p>
          <a:p>
            <a:pPr marL="0" indent="0">
              <a:buNone/>
            </a:pPr>
            <a:r>
              <a:rPr lang="en-US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ผลการประเมินคุณภาพภายในตามตัวบ่งชี้ที่กำหนดไว้ในรายละเอียดของหลักสูตรซึ่งสอดคล้องกับการประกันคุณภาพภายใน  จะต้องมีคะแนนเฉลี่ยระดับดีขึ้นไปต่อเนื่องกัน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2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ปี นับตั้งแต่เปิดสอนหลักสูตรที่ได้พัฒนาตามกรอบมาตรฐานคุณวุฒิระดับอุดมศึกษาแห่งชาติ ซึ่งจะได้รับการเผยแพร่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973994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978" name="รูปภาพ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7" t="37001" r="31784" b="18301"/>
          <a:stretch>
            <a:fillRect/>
          </a:stretch>
        </p:blipFill>
        <p:spPr bwMode="auto">
          <a:xfrm>
            <a:off x="179388" y="115888"/>
            <a:ext cx="8785225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40177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การประเมินระดับหลักสูตร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049792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574227" y="2967335"/>
            <a:ext cx="5995552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h-TH" sz="15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สวัสดีครับ</a:t>
            </a:r>
            <a:endParaRPr lang="th-TH" sz="15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54340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กิจกรรมในรอบ 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24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ชั่วโมง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2339752" y="1484784"/>
            <a:ext cx="4392488" cy="4608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6" name="ตัวเชื่อมต่อตรง 5"/>
          <p:cNvCxnSpPr>
            <a:stCxn id="2" idx="2"/>
          </p:cNvCxnSpPr>
          <p:nvPr/>
        </p:nvCxnSpPr>
        <p:spPr>
          <a:xfrm>
            <a:off x="4572000" y="1417638"/>
            <a:ext cx="0" cy="2299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flipH="1">
            <a:off x="2699792" y="3717032"/>
            <a:ext cx="187221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>
            <a:off x="4572000" y="3717032"/>
            <a:ext cx="1728192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555776" y="2420888"/>
            <a:ext cx="2016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พัฒนาตนเอง พัฒนาวิชาการ 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8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ชั่วโมง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2" y="2420888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ทำงาน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8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ชั่วโมง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27884" y="4414429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พักผ่อน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8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ชั่วโมง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30621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750" y="-315913"/>
            <a:ext cx="8229600" cy="1458913"/>
          </a:xfrm>
        </p:spPr>
        <p:txBody>
          <a:bodyPr/>
          <a:lstStyle/>
          <a:p>
            <a:pPr>
              <a:defRPr/>
            </a:pPr>
            <a:r>
              <a:rPr lang="th-TH" dirty="0" smtClean="0">
                <a:solidFill>
                  <a:srgbClr val="FFC000"/>
                </a:solidFill>
              </a:rPr>
              <a:t>สรุปภาพรวม</a:t>
            </a:r>
            <a:endParaRPr lang="th-TH" dirty="0">
              <a:solidFill>
                <a:srgbClr val="FFC000"/>
              </a:solidFill>
            </a:endParaRP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</p:nvPr>
        </p:nvGraphicFramePr>
        <p:xfrm>
          <a:off x="0" y="765175"/>
          <a:ext cx="9144000" cy="5881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640"/>
                <a:gridCol w="1440160"/>
                <a:gridCol w="1656184"/>
                <a:gridCol w="1296144"/>
                <a:gridCol w="1512168"/>
                <a:gridCol w="1907704"/>
              </a:tblGrid>
              <a:tr h="944958">
                <a:tc>
                  <a:txBody>
                    <a:bodyPr/>
                    <a:lstStyle/>
                    <a:p>
                      <a:r>
                        <a:rPr lang="th-TH" sz="2800" dirty="0" err="1" smtClean="0"/>
                        <a:t>พันธ</a:t>
                      </a:r>
                      <a:r>
                        <a:rPr lang="th-TH" sz="2800" dirty="0" smtClean="0"/>
                        <a:t>กิจ/หน่วยงาน</a:t>
                      </a:r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หลักสูตร</a:t>
                      </a:r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คณะ</a:t>
                      </a:r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มหา</a:t>
                      </a:r>
                    </a:p>
                    <a:p>
                      <a:pPr algn="ctr"/>
                      <a:r>
                        <a:rPr lang="th-TH" sz="2800" dirty="0" smtClean="0"/>
                        <a:t>วิทยาลัย</a:t>
                      </a:r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err="1" smtClean="0"/>
                        <a:t>สกอ.</a:t>
                      </a:r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err="1" smtClean="0"/>
                        <a:t>ผลลัพท์</a:t>
                      </a:r>
                      <a:endParaRPr lang="th-TH" sz="2800" dirty="0"/>
                    </a:p>
                  </a:txBody>
                  <a:tcPr marT="45724" marB="45724"/>
                </a:tc>
              </a:tr>
              <a:tr h="1015605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ผลิตบัณฑิต</a:t>
                      </a:r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กำกับ/สนับสนุน</a:t>
                      </a:r>
                      <a:endParaRPr lang="th-TH" sz="24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/>
                        <a:t>กำกับ /สนับสนุน</a:t>
                      </a:r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กำกับมาตรฐาน</a:t>
                      </a:r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คุณภาพบัณฑิต</a:t>
                      </a:r>
                      <a:r>
                        <a:rPr lang="th-TH" sz="2800" baseline="0" dirty="0" smtClean="0"/>
                        <a:t> /ผู้ใช้บัณฑิต</a:t>
                      </a:r>
                      <a:endParaRPr lang="th-TH" sz="2800" dirty="0"/>
                    </a:p>
                  </a:txBody>
                  <a:tcPr marT="45724" marB="45724"/>
                </a:tc>
              </a:tr>
              <a:tr h="944958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วิจัย</a:t>
                      </a:r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/>
                        <a:t>กำกับ /สนับสนุน</a:t>
                      </a:r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สนับสนุน</a:t>
                      </a:r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องค์ความรู้ใหม่/</a:t>
                      </a:r>
                    </a:p>
                    <a:p>
                      <a:r>
                        <a:rPr lang="th-TH" sz="2800" dirty="0" smtClean="0"/>
                        <a:t>การแข่งขันกับ</a:t>
                      </a:r>
                      <a:r>
                        <a:rPr lang="th-TH" sz="2800" baseline="0" dirty="0" smtClean="0"/>
                        <a:t> </a:t>
                      </a:r>
                      <a:r>
                        <a:rPr lang="th-TH" sz="2800" baseline="0" dirty="0" err="1" smtClean="0"/>
                        <a:t>ตป</a:t>
                      </a:r>
                      <a:endParaRPr lang="th-TH" sz="2800" dirty="0"/>
                    </a:p>
                  </a:txBody>
                  <a:tcPr marT="45724" marB="45724"/>
                </a:tc>
              </a:tr>
              <a:tr h="1015605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บริการวิชาการ</a:t>
                      </a:r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/>
                        <a:t>สนับสนุน</a:t>
                      </a:r>
                    </a:p>
                    <a:p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/>
                        <a:t>กำกับ</a:t>
                      </a:r>
                    </a:p>
                    <a:p>
                      <a:pPr algn="ctr"/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สนับสนุน</a:t>
                      </a:r>
                    </a:p>
                    <a:p>
                      <a:r>
                        <a:rPr lang="th-TH" sz="2800" dirty="0" smtClean="0"/>
                        <a:t>ประสานงาน</a:t>
                      </a:r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คุณภาพชุมชน/สังคมไทย</a:t>
                      </a:r>
                      <a:endParaRPr lang="th-TH" sz="2800" dirty="0"/>
                    </a:p>
                  </a:txBody>
                  <a:tcPr marT="45724" marB="45724"/>
                </a:tc>
              </a:tr>
              <a:tr h="1015605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ทำนุบำรุงฯ</a:t>
                      </a:r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/>
                        <a:t>สนับสนุน</a:t>
                      </a:r>
                    </a:p>
                    <a:p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กำกับ</a:t>
                      </a:r>
                    </a:p>
                    <a:p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สนับสนุน</a:t>
                      </a:r>
                    </a:p>
                    <a:p>
                      <a:r>
                        <a:rPr lang="th-TH" sz="2800" dirty="0" smtClean="0"/>
                        <a:t>ประสานงาน</a:t>
                      </a:r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วัฒนธรรมไทย</a:t>
                      </a:r>
                      <a:endParaRPr lang="th-TH" sz="2800" dirty="0"/>
                    </a:p>
                  </a:txBody>
                  <a:tcPr marT="45724" marB="45724"/>
                </a:tc>
              </a:tr>
              <a:tr h="944958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ผู้รับผิดชอบ</a:t>
                      </a:r>
                      <a:endParaRPr lang="th-TH" sz="24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กก.ประจำหลักสูตร</a:t>
                      </a:r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/>
                        <a:t>กก.บริหาร/กก.ประจำคณะ</a:t>
                      </a:r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กก.บริหาร/สภา</a:t>
                      </a:r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th-TH" sz="2800" dirty="0" err="1" smtClean="0"/>
                        <a:t>กกอ.สกอ</a:t>
                      </a:r>
                      <a:endParaRPr lang="th-TH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7" name="ดาว 5 แฉก 6"/>
          <p:cNvSpPr/>
          <p:nvPr/>
        </p:nvSpPr>
        <p:spPr>
          <a:xfrm>
            <a:off x="1908175" y="2060575"/>
            <a:ext cx="360363" cy="2667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8" name="ดาว 5 แฉก 7"/>
          <p:cNvSpPr/>
          <p:nvPr/>
        </p:nvSpPr>
        <p:spPr>
          <a:xfrm>
            <a:off x="1908175" y="3068638"/>
            <a:ext cx="344488" cy="2667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9" name="ดาว 5 แฉก 8"/>
          <p:cNvSpPr/>
          <p:nvPr/>
        </p:nvSpPr>
        <p:spPr>
          <a:xfrm>
            <a:off x="3348038" y="5013325"/>
            <a:ext cx="344487" cy="2667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0" name="ดาว 5 แฉก 9"/>
          <p:cNvSpPr/>
          <p:nvPr/>
        </p:nvSpPr>
        <p:spPr>
          <a:xfrm>
            <a:off x="3348038" y="4076700"/>
            <a:ext cx="344487" cy="2667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1" name="ดาว 5 แฉก 10"/>
          <p:cNvSpPr/>
          <p:nvPr/>
        </p:nvSpPr>
        <p:spPr>
          <a:xfrm>
            <a:off x="3348038" y="3068638"/>
            <a:ext cx="344487" cy="2667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2" name="ดาว 5 แฉก 11"/>
          <p:cNvSpPr/>
          <p:nvPr/>
        </p:nvSpPr>
        <p:spPr>
          <a:xfrm>
            <a:off x="4859338" y="4221163"/>
            <a:ext cx="344487" cy="2667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3" name="ดาว 5 แฉก 12"/>
          <p:cNvSpPr/>
          <p:nvPr/>
        </p:nvSpPr>
        <p:spPr>
          <a:xfrm>
            <a:off x="4859338" y="5229225"/>
            <a:ext cx="344487" cy="2667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553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FF0000"/>
                </a:solidFill>
              </a:rPr>
              <a:t>ระบบ</a:t>
            </a:r>
            <a:r>
              <a:rPr lang="th-TH" b="1" dirty="0" smtClean="0"/>
              <a:t> หมายถึง  </a:t>
            </a:r>
            <a:r>
              <a:rPr lang="th-TH" b="1" dirty="0" smtClean="0">
                <a:solidFill>
                  <a:srgbClr val="FF0000"/>
                </a:solidFill>
              </a:rPr>
              <a:t>ขั้นตอนการปฏิบัติงาน</a:t>
            </a:r>
            <a:r>
              <a:rPr lang="th-TH" b="1" dirty="0" smtClean="0"/>
              <a:t>ที่กำหนดอย่างชัดเจนว่าจะทำอะไรบ้างเพื่อให้ได้ผลออกมาตามที่ต้องการ ชั้นตอนการปฏิบัติงานจะปรากฏให้ทราบโดยทั่วกันไม่มาจะอยู่ในรูปของเอกสารหรือสื่ออิเล็กทรอนิกส์ หรือโดยวิธีอื่นๆ องค์ประกอบของระบบ</a:t>
            </a:r>
            <a:r>
              <a:rPr lang="th-TH" b="1" dirty="0" smtClean="0">
                <a:solidFill>
                  <a:srgbClr val="FF0000"/>
                </a:solidFill>
              </a:rPr>
              <a:t>ประกอบด้วย ปัจจัยนำเข้า กระบวนการ ผลผลิต และข้อมูลป้อนกลับ ซึ่งมีความสัมพันธ์เชื่อมโยงกัน</a:t>
            </a:r>
          </a:p>
          <a:p>
            <a:endParaRPr lang="th-TH" b="1" dirty="0" smtClean="0"/>
          </a:p>
          <a:p>
            <a:r>
              <a:rPr lang="th-TH" b="1" dirty="0" smtClean="0">
                <a:solidFill>
                  <a:srgbClr val="FF0000"/>
                </a:solidFill>
              </a:rPr>
              <a:t>กลไก </a:t>
            </a:r>
            <a:r>
              <a:rPr lang="th-TH" b="1" dirty="0" smtClean="0"/>
              <a:t>หมายถึง </a:t>
            </a:r>
            <a:r>
              <a:rPr lang="th-TH" b="1" dirty="0" smtClean="0">
                <a:solidFill>
                  <a:srgbClr val="FF0000"/>
                </a:solidFill>
              </a:rPr>
              <a:t>สิ่งที่ทำให้ระบบมีการขับเคลื่อน</a:t>
            </a:r>
            <a:r>
              <a:rPr lang="th-TH" b="1" dirty="0" smtClean="0"/>
              <a:t>หรือดำเนินการอยู่ได้ โดยมีการจัดสรรทรัพยากร มีการจัดองค์การ หน่วยงาน หรือกลุ่มบุคคลเป็นผู้ดำเนินงาน</a:t>
            </a:r>
            <a:endParaRPr lang="th-TH" b="1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ระบบและกลไก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57773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องค์ประกอบของระบบ</a:t>
            </a:r>
            <a:endParaRPr lang="th-TH" dirty="0"/>
          </a:p>
        </p:txBody>
      </p:sp>
      <p:pic>
        <p:nvPicPr>
          <p:cNvPr id="1026" name="Picture 2" descr="http://senarak.tripod.com/system2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04" y="1844824"/>
            <a:ext cx="8751657" cy="3672408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val="4078549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185633"/>
              </p:ext>
            </p:extLst>
          </p:nvPr>
        </p:nvGraphicFramePr>
        <p:xfrm>
          <a:off x="467544" y="1106925"/>
          <a:ext cx="82296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1152128"/>
                <a:gridCol w="56989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วงจรคุณภาพ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คะแนน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รายการพิจารณา</a:t>
                      </a:r>
                      <a:endParaRPr lang="th-TH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ไม่มีระบบไม่มีกลไก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มีระบบมีกลไก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D,</a:t>
                      </a:r>
                      <a:r>
                        <a:rPr lang="en-US" sz="24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C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มีการนำระบบและกลไกไปสู่การปฏิบัติ/ดำเนินงาน</a:t>
                      </a:r>
                      <a:r>
                        <a:rPr lang="th-TH" sz="24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(วิเคราะห์ผล</a:t>
                      </a:r>
                      <a:r>
                        <a:rPr lang="en-US" sz="24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</a:p>
                    <a:p>
                      <a:r>
                        <a:rPr lang="th-TH" sz="24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มีการประเมินกระบวนการ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</a:t>
                      </a:r>
                      <a:r>
                        <a:rPr lang="en-US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มีการปรับปรุง/พัฒนากระบวนการจากผลการประเมิน</a:t>
                      </a:r>
                      <a:r>
                        <a:rPr lang="th-TH" sz="24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(ประเด็นใด ชั้นตอนใด)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en-US" sz="24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รอบ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มีผลจากการปรับปรุงเห็นชัดเจนเป็นรูปธรรม</a:t>
                      </a:r>
                      <a:r>
                        <a:rPr lang="th-TH" sz="24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</a:t>
                      </a:r>
                      <a:r>
                        <a:rPr lang="en-US" sz="24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PDCA 2 </a:t>
                      </a:r>
                      <a:r>
                        <a:rPr lang="th-TH" sz="24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รอบ/มีผลวิจัย)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Best practice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มีแนวทางปฏิบัติที่ดีโดยมีหลักฐานเชิงประจักษ์ยืนยัน</a:t>
                      </a:r>
                      <a:r>
                        <a:rPr lang="th-TH" sz="28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และกรรมการผู้ตรวจประเมินสามารถให้เหตุผลอธิบายการดำเนินงานเป็นแนวปฏิบัติที่ดีได้ชัดเจน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เกณฑ์การประเมินตามระบบวงจรคุณภาพ</a:t>
            </a:r>
            <a:endParaRPr lang="th-TH" dirty="0"/>
          </a:p>
        </p:txBody>
      </p:sp>
      <p:sp>
        <p:nvSpPr>
          <p:cNvPr id="5" name="ลูกศรลง 4"/>
          <p:cNvSpPr/>
          <p:nvPr/>
        </p:nvSpPr>
        <p:spPr>
          <a:xfrm>
            <a:off x="896846" y="3416424"/>
            <a:ext cx="4571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3826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520620"/>
              </p:ext>
            </p:extLst>
          </p:nvPr>
        </p:nvGraphicFramePr>
        <p:xfrm>
          <a:off x="467543" y="1481138"/>
          <a:ext cx="8219256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856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 1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 2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 3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  , D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D, C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ปีการศึกษา</a:t>
                      </a:r>
                      <a:r>
                        <a:rPr lang="en-US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2556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ปีการศึกษา</a:t>
                      </a:r>
                      <a:r>
                        <a:rPr lang="en-US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2557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ปีการศึกษา</a:t>
                      </a:r>
                      <a:r>
                        <a:rPr lang="en-US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2558</a:t>
                      </a:r>
                      <a:endParaRPr lang="th-TH" sz="28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5733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แนวทางการดำเนินการของตัวบ่งชี้กระบวนการ7ตัวบ่งชี้</a:t>
            </a:r>
            <a:endParaRPr lang="th-TH" dirty="0"/>
          </a:p>
        </p:txBody>
      </p:sp>
      <p:pic>
        <p:nvPicPr>
          <p:cNvPr id="4" name="รูปภาพ 3"/>
          <p:cNvPicPr/>
          <p:nvPr/>
        </p:nvPicPr>
        <p:blipFill rotWithShape="1">
          <a:blip r:embed="rId2"/>
          <a:srcRect l="27277" t="29290" r="23657" b="7988"/>
          <a:stretch/>
        </p:blipFill>
        <p:spPr bwMode="auto">
          <a:xfrm>
            <a:off x="592863" y="1052736"/>
            <a:ext cx="7632848" cy="48245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5616" y="6021288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หมายเหตุ ให้</a:t>
            </a:r>
            <a:r>
              <a:rPr lang="th-TH" b="1" dirty="0" err="1" smtClean="0">
                <a:solidFill>
                  <a:srgbClr val="FF0000"/>
                </a:solidFill>
              </a:rPr>
              <a:t>พิจารณ</a:t>
            </a:r>
            <a:r>
              <a:rPr lang="th-TH" b="1" dirty="0" smtClean="0">
                <a:solidFill>
                  <a:srgbClr val="FF0000"/>
                </a:solidFill>
              </a:rPr>
              <a:t>ผลโดยภาพรวมไม่ควรแยกพิจารณาแต่ละประเด็นแยกย่อย</a:t>
            </a:r>
            <a:endParaRPr lang="th-T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491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230783"/>
            <a:ext cx="7772400" cy="1470025"/>
          </a:xfrm>
        </p:spPr>
        <p:txBody>
          <a:bodyPr/>
          <a:lstStyle/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ตัวบ่งชี้ที่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3.1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การรับนักศึกษา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55679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ปัจจัยนำเข้า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155679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กระบวนการ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1556792"/>
            <a:ext cx="3292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ผล (เป้าหมายตามตัวบ่งชี้)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21297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นักศึกษา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7881" y="2276872"/>
            <a:ext cx="30439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(อธิบายกระบวนการหรือแสดงผลการดำเนินงาน)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การรับนักศึกษา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การเตรียมความพร้อมก่อนเข้าศึกษา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39697" y="2276872"/>
            <a:ext cx="3292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ทำให้นักศึกษามีความพร้อมที่จะเรียนในหลักสูตร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22761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วมกลุ่ม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757</TotalTime>
  <Words>1822</Words>
  <Application>Microsoft Office PowerPoint</Application>
  <PresentationFormat>นำเสนอทางหน้าจอ (4:3)</PresentationFormat>
  <Paragraphs>314</Paragraphs>
  <Slides>38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38</vt:i4>
      </vt:variant>
    </vt:vector>
  </HeadingPairs>
  <TitlesOfParts>
    <vt:vector size="39" baseType="lpstr">
      <vt:lpstr>รวมกลุ่ม</vt:lpstr>
      <vt:lpstr>กรอบแนวทางการประเมินหลักสูตร</vt:lpstr>
      <vt:lpstr>การประกันคุณภาพการศึกษาระดับอุดมศึกษา (ระดับหลักสูตร)</vt:lpstr>
      <vt:lpstr>การประกันคุณภาพหลักสูตร</vt:lpstr>
      <vt:lpstr>ระบบและกลไก</vt:lpstr>
      <vt:lpstr>องค์ประกอบของระบบ</vt:lpstr>
      <vt:lpstr>เกณฑ์การประเมินตามระบบวงจรคุณภาพ</vt:lpstr>
      <vt:lpstr>งานนำเสนอ PowerPoint</vt:lpstr>
      <vt:lpstr>แนวทางการดำเนินการของตัวบ่งชี้กระบวนการ7ตัวบ่งชี้</vt:lpstr>
      <vt:lpstr>ตัวบ่งชี้ที่ 3.1 การรับนักศึกษา</vt:lpstr>
      <vt:lpstr>งานนำเสนอ PowerPoint</vt:lpstr>
      <vt:lpstr>การรับนักศึกษา</vt:lpstr>
      <vt:lpstr>การเตรียมความพร้อมก่อนเข้าศึกษา</vt:lpstr>
      <vt:lpstr>ตัวบ่งชี้ที่ 3.2 การส่งเสริมและพัฒนานักศึกษา</vt:lpstr>
      <vt:lpstr>งานนำเสนอ PowerPoint</vt:lpstr>
      <vt:lpstr>ทักษะจำเป็นสำหรับการเรียนรู้ในศตวรรษที่ 21  4 กลุ่ม</vt:lpstr>
      <vt:lpstr>ตัวบ่งชี้ที่ 4.1 การบริการและพัฒนาอาจารย์</vt:lpstr>
      <vt:lpstr>งานนำเสนอ PowerPoint</vt:lpstr>
      <vt:lpstr>ตัวบ่งชี้ที่ 5.1 สาระของรายวิชาในหลักสูตร</vt:lpstr>
      <vt:lpstr>งานนำเสนอ PowerPoint</vt:lpstr>
      <vt:lpstr>การพัฒนาหลักสูตร</vt:lpstr>
      <vt:lpstr>งานนำเสนอ PowerPoint</vt:lpstr>
      <vt:lpstr>ตัวบ่งชี้ที่ 5.2 การวางระบบผู้สอน และกระบวนการจัดการเรียนการสอน</vt:lpstr>
      <vt:lpstr>งานนำเสนอ PowerPoint</vt:lpstr>
      <vt:lpstr>การประเมินผู้เรียน มีจุดมุ่งหมาย 3 ประการ</vt:lpstr>
      <vt:lpstr>ตัวบ่งชี้ที่ 5.3 การประเมินผู้เรียน</vt:lpstr>
      <vt:lpstr>งานนำเสนอ PowerPoint</vt:lpstr>
      <vt:lpstr>มคอ.2. หมวด5</vt:lpstr>
      <vt:lpstr>งานนำเสนอ PowerPoint</vt:lpstr>
      <vt:lpstr> หมวดที่ 7 การประเมินและปรับปรุงการดำเนินการของการฝึกประสบการณืภาคสนาม </vt:lpstr>
      <vt:lpstr>งานนำเสนอ PowerPoint</vt:lpstr>
      <vt:lpstr>ตัวบ่งชี้ที่ 6.1 สิ่งสนับสนุนการเรียนรู้</vt:lpstr>
      <vt:lpstr>งานนำเสนอ PowerPoint</vt:lpstr>
      <vt:lpstr>งานนำเสนอ PowerPoint</vt:lpstr>
      <vt:lpstr>งานนำเสนอ PowerPoint</vt:lpstr>
      <vt:lpstr>การประเมินระดับหลักสูตร</vt:lpstr>
      <vt:lpstr>งานนำเสนอ PowerPoint</vt:lpstr>
      <vt:lpstr>กิจกรรมในรอบ 24 ชั่วโมง</vt:lpstr>
      <vt:lpstr>สรุปภาพรวม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ตัวบ่งชี้ที่ 3.1 การรับนักศึกษา</dc:title>
  <dc:creator>Windows User</dc:creator>
  <cp:lastModifiedBy>Admin</cp:lastModifiedBy>
  <cp:revision>55</cp:revision>
  <dcterms:created xsi:type="dcterms:W3CDTF">2015-12-10T02:36:34Z</dcterms:created>
  <dcterms:modified xsi:type="dcterms:W3CDTF">2016-06-27T22:45:22Z</dcterms:modified>
</cp:coreProperties>
</file>